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6"/>
  </p:notesMasterIdLst>
  <p:sldIdLst>
    <p:sldId id="256" r:id="rId3"/>
    <p:sldId id="261" r:id="rId4"/>
    <p:sldId id="265" r:id="rId5"/>
    <p:sldId id="289" r:id="rId6"/>
    <p:sldId id="290" r:id="rId7"/>
    <p:sldId id="291" r:id="rId8"/>
    <p:sldId id="258" r:id="rId9"/>
    <p:sldId id="284" r:id="rId10"/>
    <p:sldId id="287" r:id="rId11"/>
    <p:sldId id="262" r:id="rId12"/>
    <p:sldId id="263" r:id="rId13"/>
    <p:sldId id="264" r:id="rId14"/>
    <p:sldId id="277" r:id="rId15"/>
    <p:sldId id="269" r:id="rId16"/>
    <p:sldId id="267" r:id="rId17"/>
    <p:sldId id="270" r:id="rId18"/>
    <p:sldId id="282" r:id="rId19"/>
    <p:sldId id="288" r:id="rId20"/>
    <p:sldId id="257" r:id="rId21"/>
    <p:sldId id="271" r:id="rId22"/>
    <p:sldId id="272" r:id="rId23"/>
    <p:sldId id="273" r:id="rId24"/>
    <p:sldId id="274" r:id="rId25"/>
    <p:sldId id="279" r:id="rId26"/>
    <p:sldId id="294" r:id="rId27"/>
    <p:sldId id="281" r:id="rId28"/>
    <p:sldId id="293" r:id="rId29"/>
    <p:sldId id="283" r:id="rId30"/>
    <p:sldId id="292" r:id="rId31"/>
    <p:sldId id="278" r:id="rId32"/>
    <p:sldId id="268" r:id="rId33"/>
    <p:sldId id="286" r:id="rId34"/>
    <p:sldId id="28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75" autoAdjust="0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18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aseline="0"/>
            </a:pPr>
            <a:r>
              <a:rPr lang="en-US" sz="1800" baseline="0"/>
              <a:t>Conservation Priority Areas</a:t>
            </a:r>
          </a:p>
          <a:p>
            <a:pPr>
              <a:defRPr sz="1800" baseline="0"/>
            </a:pPr>
            <a:r>
              <a:rPr lang="en-US" sz="1800" baseline="0"/>
              <a:t>Current Protection Status - NH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Graphics!$B$51</c:f>
              <c:strCache>
                <c:ptCount val="1"/>
                <c:pt idx="0">
                  <c:v>Conserved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142490169205473E-3"/>
                  <c:y val="-5.5197792088316468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999143728146104E-2"/>
                  <c:y val="-4.4158233670653177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4283267794703153E-3"/>
                  <c:y val="-4.7838086476540941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Graphics!$A$52:$A$54</c:f>
              <c:strCache>
                <c:ptCount val="3"/>
                <c:pt idx="0">
                  <c:v>Tier 1</c:v>
                </c:pt>
                <c:pt idx="1">
                  <c:v>Tier 2</c:v>
                </c:pt>
                <c:pt idx="2">
                  <c:v>Tier 3</c:v>
                </c:pt>
              </c:strCache>
            </c:strRef>
          </c:cat>
          <c:val>
            <c:numRef>
              <c:f>Graphics!$B$52:$B$54</c:f>
              <c:numCache>
                <c:formatCode>0%</c:formatCode>
                <c:ptCount val="3"/>
                <c:pt idx="0">
                  <c:v>0.245</c:v>
                </c:pt>
                <c:pt idx="1">
                  <c:v>0.17799999999999999</c:v>
                </c:pt>
                <c:pt idx="2">
                  <c:v>0.13600000000000001</c:v>
                </c:pt>
              </c:numCache>
            </c:numRef>
          </c:val>
        </c:ser>
        <c:ser>
          <c:idx val="1"/>
          <c:order val="1"/>
          <c:tx>
            <c:strRef>
              <c:f>Graphics!$C$51</c:f>
              <c:strCache>
                <c:ptCount val="1"/>
                <c:pt idx="0">
                  <c:v>Not Conserved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1423551957102184E-3"/>
                  <c:y val="-4.4158233670653177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4283267794703782E-3"/>
                  <c:y val="-3.3118675252989879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4283267794703153E-3"/>
                  <c:y val="-5.1517939282428704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Graphics!$A$52:$A$54</c:f>
              <c:strCache>
                <c:ptCount val="3"/>
                <c:pt idx="0">
                  <c:v>Tier 1</c:v>
                </c:pt>
                <c:pt idx="1">
                  <c:v>Tier 2</c:v>
                </c:pt>
                <c:pt idx="2">
                  <c:v>Tier 3</c:v>
                </c:pt>
              </c:strCache>
            </c:strRef>
          </c:cat>
          <c:val>
            <c:numRef>
              <c:f>Graphics!$C$52:$C$54</c:f>
              <c:numCache>
                <c:formatCode>0%</c:formatCode>
                <c:ptCount val="3"/>
                <c:pt idx="0">
                  <c:v>0.755</c:v>
                </c:pt>
                <c:pt idx="1">
                  <c:v>0.82199999999999995</c:v>
                </c:pt>
                <c:pt idx="2">
                  <c:v>0.86399999999999999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85412336"/>
        <c:axId val="285415080"/>
        <c:axId val="0"/>
      </c:bar3DChart>
      <c:catAx>
        <c:axId val="285412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85415080"/>
        <c:crosses val="autoZero"/>
        <c:auto val="1"/>
        <c:lblAlgn val="ctr"/>
        <c:lblOffset val="100"/>
        <c:noMultiLvlLbl val="0"/>
      </c:catAx>
      <c:valAx>
        <c:axId val="2854150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85412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aseline="0"/>
            </a:pPr>
            <a:r>
              <a:rPr lang="en-US" sz="1800" baseline="0"/>
              <a:t>Conservation Priority Areas</a:t>
            </a:r>
          </a:p>
          <a:p>
            <a:pPr>
              <a:defRPr sz="1800" baseline="0"/>
            </a:pPr>
            <a:r>
              <a:rPr lang="en-US" sz="1800" baseline="0"/>
              <a:t>Current Protection Status - MA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8194444444444448E-2"/>
          <c:y val="0.30483279867794305"/>
          <c:w val="0.92361111111111116"/>
          <c:h val="0.540527364634976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Graphics!$B$51</c:f>
              <c:strCache>
                <c:ptCount val="1"/>
                <c:pt idx="0">
                  <c:v>Conserved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888888888888888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666666666666614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333333333333332E-3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Graphics!$A$52:$A$54</c:f>
              <c:strCache>
                <c:ptCount val="3"/>
                <c:pt idx="0">
                  <c:v>Tier 1</c:v>
                </c:pt>
                <c:pt idx="1">
                  <c:v>Tier 2</c:v>
                </c:pt>
                <c:pt idx="2">
                  <c:v>Tier 3</c:v>
                </c:pt>
              </c:strCache>
            </c:strRef>
          </c:cat>
          <c:val>
            <c:numRef>
              <c:f>Graphics!$B$52:$B$54</c:f>
              <c:numCache>
                <c:formatCode>0%</c:formatCode>
                <c:ptCount val="3"/>
                <c:pt idx="0">
                  <c:v>0.51700000000000002</c:v>
                </c:pt>
                <c:pt idx="1">
                  <c:v>0.307</c:v>
                </c:pt>
                <c:pt idx="2">
                  <c:v>0.20499999999999999</c:v>
                </c:pt>
              </c:numCache>
            </c:numRef>
          </c:val>
        </c:ser>
        <c:ser>
          <c:idx val="1"/>
          <c:order val="1"/>
          <c:tx>
            <c:strRef>
              <c:f>Graphics!$C$51</c:f>
              <c:strCache>
                <c:ptCount val="1"/>
                <c:pt idx="0">
                  <c:v>Not Conserved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888888888888888E-2"/>
                  <c:y val="-3.2407407407407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666666666666666E-2"/>
                  <c:y val="-2.3148148148148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666666666666666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Graphics!$A$52:$A$54</c:f>
              <c:strCache>
                <c:ptCount val="3"/>
                <c:pt idx="0">
                  <c:v>Tier 1</c:v>
                </c:pt>
                <c:pt idx="1">
                  <c:v>Tier 2</c:v>
                </c:pt>
                <c:pt idx="2">
                  <c:v>Tier 3</c:v>
                </c:pt>
              </c:strCache>
            </c:strRef>
          </c:cat>
          <c:val>
            <c:numRef>
              <c:f>Graphics!$C$52:$C$54</c:f>
              <c:numCache>
                <c:formatCode>0%</c:formatCode>
                <c:ptCount val="3"/>
                <c:pt idx="0">
                  <c:v>0.48299999999999998</c:v>
                </c:pt>
                <c:pt idx="1">
                  <c:v>0.69299999999999995</c:v>
                </c:pt>
                <c:pt idx="2">
                  <c:v>0.79500000000000004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85412728"/>
        <c:axId val="285413512"/>
        <c:axId val="0"/>
      </c:bar3DChart>
      <c:catAx>
        <c:axId val="2854127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85413512"/>
        <c:crosses val="autoZero"/>
        <c:auto val="1"/>
        <c:lblAlgn val="ctr"/>
        <c:lblOffset val="100"/>
        <c:noMultiLvlLbl val="0"/>
      </c:catAx>
      <c:valAx>
        <c:axId val="2854135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8541272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 sz="1200" baseline="0"/>
            </a:pPr>
            <a:r>
              <a:rPr lang="en-US" sz="1200" baseline="0"/>
              <a:t> NH Merrimack Watershed</a:t>
            </a:r>
          </a:p>
          <a:p>
            <a:pPr>
              <a:defRPr sz="1200" baseline="0"/>
            </a:pPr>
            <a:r>
              <a:rPr lang="en-US" sz="1200" baseline="0"/>
              <a:t>Current Land Use 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sz="1600" smtClean="0"/>
                      <a:t>11%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Graphics!$A$59:$A$61</c:f>
              <c:strCache>
                <c:ptCount val="3"/>
                <c:pt idx="0">
                  <c:v>Conserved land</c:v>
                </c:pt>
                <c:pt idx="1">
                  <c:v>Developed land</c:v>
                </c:pt>
                <c:pt idx="2">
                  <c:v>Other land</c:v>
                </c:pt>
              </c:strCache>
            </c:strRef>
          </c:cat>
          <c:val>
            <c:numRef>
              <c:f>Graphics!$B$59:$B$61</c:f>
              <c:numCache>
                <c:formatCode>#,##0</c:formatCode>
                <c:ptCount val="3"/>
                <c:pt idx="0">
                  <c:v>164103</c:v>
                </c:pt>
                <c:pt idx="1">
                  <c:v>118853</c:v>
                </c:pt>
                <c:pt idx="2" formatCode="General">
                  <c:v>842399</c:v>
                </c:pt>
              </c:numCache>
            </c:numRef>
          </c:val>
        </c:ser>
        <c:ser>
          <c:idx val="1"/>
          <c:order val="1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Graphics!$A$59:$A$61</c:f>
              <c:strCache>
                <c:ptCount val="3"/>
                <c:pt idx="0">
                  <c:v>Conserved land</c:v>
                </c:pt>
                <c:pt idx="1">
                  <c:v>Developed land</c:v>
                </c:pt>
                <c:pt idx="2">
                  <c:v>Other land</c:v>
                </c:pt>
              </c:strCache>
            </c:strRef>
          </c:cat>
          <c:val>
            <c:numRef>
              <c:f>Graphics!$C$59:$C$61</c:f>
              <c:numCache>
                <c:formatCode>0%</c:formatCode>
                <c:ptCount val="3"/>
                <c:pt idx="0">
                  <c:v>0.14582331797521672</c:v>
                </c:pt>
                <c:pt idx="1">
                  <c:v>0.10561378409479676</c:v>
                </c:pt>
                <c:pt idx="2">
                  <c:v>0.74856289792998654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80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 sz="1200" baseline="0"/>
            </a:pPr>
            <a:r>
              <a:rPr lang="en-US" sz="1200" baseline="0"/>
              <a:t>NH Merrimack Watershed</a:t>
            </a:r>
          </a:p>
          <a:p>
            <a:pPr>
              <a:defRPr sz="1200" baseline="0"/>
            </a:pPr>
            <a:r>
              <a:rPr lang="en-US" sz="1200" baseline="0"/>
              <a:t> If ALL Tier 1 Acres Conserved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Graphics!$A$73:$A$75</c:f>
              <c:strCache>
                <c:ptCount val="3"/>
                <c:pt idx="0">
                  <c:v>Conserved land</c:v>
                </c:pt>
                <c:pt idx="1">
                  <c:v>Developed land</c:v>
                </c:pt>
                <c:pt idx="2">
                  <c:v>Other land</c:v>
                </c:pt>
              </c:strCache>
            </c:strRef>
          </c:cat>
          <c:val>
            <c:numRef>
              <c:f>Graphics!$B$73:$B$75</c:f>
              <c:numCache>
                <c:formatCode>#,##0</c:formatCode>
                <c:ptCount val="3"/>
                <c:pt idx="0">
                  <c:v>251045</c:v>
                </c:pt>
                <c:pt idx="1">
                  <c:v>118853</c:v>
                </c:pt>
                <c:pt idx="2" formatCode="General">
                  <c:v>755457</c:v>
                </c:pt>
              </c:numCache>
            </c:numRef>
          </c:val>
        </c:ser>
        <c:ser>
          <c:idx val="1"/>
          <c:order val="1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Graphics!$A$73:$A$75</c:f>
              <c:strCache>
                <c:ptCount val="3"/>
                <c:pt idx="0">
                  <c:v>Conserved land</c:v>
                </c:pt>
                <c:pt idx="1">
                  <c:v>Developed land</c:v>
                </c:pt>
                <c:pt idx="2">
                  <c:v>Other land</c:v>
                </c:pt>
              </c:strCache>
            </c:strRef>
          </c:cat>
          <c:val>
            <c:numRef>
              <c:f>Graphics!$C$73:$C$75</c:f>
              <c:numCache>
                <c:formatCode>0%</c:formatCode>
                <c:ptCount val="3"/>
                <c:pt idx="0">
                  <c:v>0.22308071675160282</c:v>
                </c:pt>
                <c:pt idx="1">
                  <c:v>0.10561378409479676</c:v>
                </c:pt>
                <c:pt idx="2">
                  <c:v>0.67130549915360038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 sz="1200" baseline="0"/>
            </a:pPr>
            <a:r>
              <a:rPr lang="en-US" sz="1200" baseline="0"/>
              <a:t>NH Merrimack Watershed</a:t>
            </a:r>
          </a:p>
          <a:p>
            <a:pPr>
              <a:defRPr sz="1200" baseline="0"/>
            </a:pPr>
            <a:r>
              <a:rPr lang="en-US" sz="1200" baseline="0"/>
              <a:t>If ALL Tier 1 and 2 Acres Conserved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Graphics!$A$80:$A$82</c:f>
              <c:strCache>
                <c:ptCount val="3"/>
                <c:pt idx="0">
                  <c:v>Conserved land</c:v>
                </c:pt>
                <c:pt idx="1">
                  <c:v>Developed land</c:v>
                </c:pt>
                <c:pt idx="2">
                  <c:v>Other land</c:v>
                </c:pt>
              </c:strCache>
            </c:strRef>
          </c:cat>
          <c:val>
            <c:numRef>
              <c:f>Graphics!$B$80:$B$82</c:f>
              <c:numCache>
                <c:formatCode>#,##0</c:formatCode>
                <c:ptCount val="3"/>
                <c:pt idx="0">
                  <c:v>495223</c:v>
                </c:pt>
                <c:pt idx="1">
                  <c:v>118853</c:v>
                </c:pt>
                <c:pt idx="2" formatCode="General">
                  <c:v>511279</c:v>
                </c:pt>
              </c:numCache>
            </c:numRef>
          </c:val>
        </c:ser>
        <c:ser>
          <c:idx val="1"/>
          <c:order val="1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Graphics!$A$80:$A$82</c:f>
              <c:strCache>
                <c:ptCount val="3"/>
                <c:pt idx="0">
                  <c:v>Conserved land</c:v>
                </c:pt>
                <c:pt idx="1">
                  <c:v>Developed land</c:v>
                </c:pt>
                <c:pt idx="2">
                  <c:v>Other land</c:v>
                </c:pt>
              </c:strCache>
            </c:strRef>
          </c:cat>
          <c:val>
            <c:numRef>
              <c:f>Graphics!$C$80:$C$82</c:f>
              <c:numCache>
                <c:formatCode>0%</c:formatCode>
                <c:ptCount val="3"/>
                <c:pt idx="0">
                  <c:v>0.44005935904670079</c:v>
                </c:pt>
                <c:pt idx="1">
                  <c:v>0.10561378409479676</c:v>
                </c:pt>
                <c:pt idx="2">
                  <c:v>0.45432685685850244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 sz="1200" baseline="0"/>
            </a:pPr>
            <a:r>
              <a:rPr lang="en-US" sz="1200" baseline="0"/>
              <a:t>NH Merrimack Towns - if all Tier 1 and Tier 2 AND Tier 3 Acres Conserved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Graphics!$A$87:$A$89</c:f>
              <c:strCache>
                <c:ptCount val="3"/>
                <c:pt idx="0">
                  <c:v>Conserved land</c:v>
                </c:pt>
                <c:pt idx="1">
                  <c:v>Developed land</c:v>
                </c:pt>
                <c:pt idx="2">
                  <c:v>Other land</c:v>
                </c:pt>
              </c:strCache>
            </c:strRef>
          </c:cat>
          <c:val>
            <c:numRef>
              <c:f>Graphics!$B$87:$B$89</c:f>
              <c:numCache>
                <c:formatCode>#,##0</c:formatCode>
                <c:ptCount val="3"/>
                <c:pt idx="0">
                  <c:v>757406</c:v>
                </c:pt>
                <c:pt idx="1">
                  <c:v>118853</c:v>
                </c:pt>
                <c:pt idx="2" formatCode="General">
                  <c:v>249096</c:v>
                </c:pt>
              </c:numCache>
            </c:numRef>
          </c:val>
        </c:ser>
        <c:ser>
          <c:idx val="1"/>
          <c:order val="1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Graphics!$A$87:$A$89</c:f>
              <c:strCache>
                <c:ptCount val="3"/>
                <c:pt idx="0">
                  <c:v>Conserved land</c:v>
                </c:pt>
                <c:pt idx="1">
                  <c:v>Developed land</c:v>
                </c:pt>
                <c:pt idx="2">
                  <c:v>Other land</c:v>
                </c:pt>
              </c:strCache>
            </c:strRef>
          </c:cat>
          <c:val>
            <c:numRef>
              <c:f>Graphics!$C$87:$C$89</c:f>
              <c:numCache>
                <c:formatCode>0%</c:formatCode>
                <c:ptCount val="3"/>
                <c:pt idx="0">
                  <c:v>0.67303739708803001</c:v>
                </c:pt>
                <c:pt idx="1">
                  <c:v>0.10561378409479676</c:v>
                </c:pt>
                <c:pt idx="2">
                  <c:v>0.22134881881717325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80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A7B0E-18E0-426B-9386-CD0B309D7A5E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E5E9B-1DDB-4434-8215-A72B1B09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32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E5E9B-1DDB-4434-8215-A72B1B09803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94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0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08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97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14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36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55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11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455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8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64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39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83B1B13-2318-4CC1-9407-621134452B3C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DD2D4EF-6F81-46AD-8436-624FD666EFD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37609-7FBE-40C2-A0D1-370E84B8532D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8AE73-3FB5-4253-89C2-A72F1580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82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merrimackconservationpartnership.org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merrimackconservationpartnership.org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05000"/>
            <a:ext cx="8077200" cy="787399"/>
          </a:xfrm>
        </p:spPr>
        <p:txBody>
          <a:bodyPr>
            <a:noAutofit/>
          </a:bodyPr>
          <a:lstStyle/>
          <a:p>
            <a:r>
              <a:rPr lang="en-US" sz="3600" dirty="0" smtClean="0"/>
              <a:t>Merrimack Conservation Partnership</a:t>
            </a:r>
            <a:r>
              <a:rPr lang="en-US" sz="3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0155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286000"/>
            <a:ext cx="7408333" cy="4343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2010 the Merrimack was identified by the US Forest Service as </a:t>
            </a:r>
            <a:r>
              <a:rPr lang="en-US" b="1" dirty="0"/>
              <a:t>the most threatened watershed in the nation </a:t>
            </a:r>
            <a:r>
              <a:rPr lang="en-US" dirty="0"/>
              <a:t>in terms of projected loss of private forest land over the next twenty years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 smtClean="0"/>
              <a:t>watershed’s 2.6 million residents directly depend on the Merrimack watershed for drinking water, local food and forest products, and close-to-home outdoor recreation. 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Despite being highly developed, the Merrimack Valley still contains critical terrestrial and aquatic habitats, and contributes to the larger Gulf of Maine marine ecosystem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Merrimack?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52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304800" y="1676400"/>
            <a:ext cx="3429000" cy="5105400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Merrimack watershed totals about 3,275 square miles or 2.1 million acres, divided almost evenly between NH (</a:t>
            </a:r>
            <a:r>
              <a:rPr lang="en-US" sz="2400" dirty="0" smtClean="0"/>
              <a:t>54%) </a:t>
            </a:r>
            <a:r>
              <a:rPr lang="en-US" sz="2400" dirty="0"/>
              <a:t>and MA (46%).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From its start in Franklin, the Merrimack River flows through eight of the New Hampshire’s ten largest cities, including Manchester, Nashua and Concord.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River continues into MA, running through cities like Lowell and Lawrence to its mouth at Newburyport. 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0"/>
            <a:ext cx="3352800" cy="990600"/>
          </a:xfrm>
        </p:spPr>
        <p:txBody>
          <a:bodyPr/>
          <a:lstStyle/>
          <a:p>
            <a:r>
              <a:rPr lang="en-US" dirty="0"/>
              <a:t>Why the Merrimack?</a:t>
            </a:r>
          </a:p>
        </p:txBody>
      </p:sp>
      <p:pic>
        <p:nvPicPr>
          <p:cNvPr id="5" name="Content Placeholder 4" descr="MerrimackRiverRegion_studyare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260" y="199110"/>
            <a:ext cx="5386020" cy="645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5591177" y="1131888"/>
            <a:ext cx="2030413" cy="2449513"/>
            <a:chOff x="3522" y="713"/>
            <a:chExt cx="1279" cy="1543"/>
          </a:xfrm>
        </p:grpSpPr>
        <p:sp>
          <p:nvSpPr>
            <p:cNvPr id="7" name="AutoShape 11"/>
            <p:cNvSpPr>
              <a:spLocks noChangeArrowheads="1"/>
            </p:cNvSpPr>
            <p:nvPr/>
          </p:nvSpPr>
          <p:spPr bwMode="auto">
            <a:xfrm>
              <a:off x="3522" y="766"/>
              <a:ext cx="155" cy="141"/>
            </a:xfrm>
            <a:prstGeom prst="star5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AutoShape 12"/>
            <p:cNvSpPr>
              <a:spLocks noChangeArrowheads="1"/>
            </p:cNvSpPr>
            <p:nvPr/>
          </p:nvSpPr>
          <p:spPr bwMode="auto">
            <a:xfrm>
              <a:off x="4224" y="2112"/>
              <a:ext cx="155" cy="141"/>
            </a:xfrm>
            <a:prstGeom prst="star5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AutoShape 13"/>
            <p:cNvSpPr>
              <a:spLocks noChangeArrowheads="1"/>
            </p:cNvSpPr>
            <p:nvPr/>
          </p:nvSpPr>
          <p:spPr bwMode="auto">
            <a:xfrm>
              <a:off x="3714" y="1370"/>
              <a:ext cx="155" cy="141"/>
            </a:xfrm>
            <a:prstGeom prst="star5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AutoShape 14"/>
            <p:cNvSpPr>
              <a:spLocks noChangeArrowheads="1"/>
            </p:cNvSpPr>
            <p:nvPr/>
          </p:nvSpPr>
          <p:spPr bwMode="auto">
            <a:xfrm>
              <a:off x="3749" y="1941"/>
              <a:ext cx="155" cy="141"/>
            </a:xfrm>
            <a:prstGeom prst="star5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Text Box 15"/>
            <p:cNvSpPr txBox="1">
              <a:spLocks noChangeArrowheads="1"/>
            </p:cNvSpPr>
            <p:nvPr/>
          </p:nvSpPr>
          <p:spPr bwMode="auto">
            <a:xfrm>
              <a:off x="3686" y="713"/>
              <a:ext cx="53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400" dirty="0"/>
                <a:t>Concord</a:t>
              </a:r>
            </a:p>
          </p:txBody>
        </p:sp>
        <p:sp>
          <p:nvSpPr>
            <p:cNvPr id="12" name="Text Box 16"/>
            <p:cNvSpPr txBox="1">
              <a:spLocks noChangeArrowheads="1"/>
            </p:cNvSpPr>
            <p:nvPr/>
          </p:nvSpPr>
          <p:spPr bwMode="auto">
            <a:xfrm>
              <a:off x="3893" y="1345"/>
              <a:ext cx="69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400" dirty="0"/>
                <a:t>Manchester</a:t>
              </a:r>
            </a:p>
          </p:txBody>
        </p:sp>
        <p:sp>
          <p:nvSpPr>
            <p:cNvPr id="13" name="Text Box 17"/>
            <p:cNvSpPr txBox="1">
              <a:spLocks noChangeArrowheads="1"/>
            </p:cNvSpPr>
            <p:nvPr/>
          </p:nvSpPr>
          <p:spPr bwMode="auto">
            <a:xfrm>
              <a:off x="3893" y="1895"/>
              <a:ext cx="50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400" dirty="0"/>
                <a:t>Nashua</a:t>
              </a:r>
            </a:p>
          </p:txBody>
        </p:sp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4368" y="2064"/>
              <a:ext cx="43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400"/>
                <a:t>Lowell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134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Merrimack at Canterbury, NH</a:t>
            </a:r>
            <a:endParaRPr lang="en-US" sz="3600" dirty="0"/>
          </a:p>
        </p:txBody>
      </p:sp>
      <p:pic>
        <p:nvPicPr>
          <p:cNvPr id="4" name="Picture 3" descr="C:\Users\CWells\AppData\Local\Microsoft\Windows\Temporary Internet Files\Content.Word\Monkman_NHMVS_D4010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91" y="1676400"/>
            <a:ext cx="8686800" cy="487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222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Merrimack at Manchester, NH</a:t>
            </a:r>
            <a:endParaRPr lang="en-US" sz="3600" dirty="0"/>
          </a:p>
        </p:txBody>
      </p:sp>
      <p:pic>
        <p:nvPicPr>
          <p:cNvPr id="3" name="Picture 2" descr="C:\Users\CWells\Desktop\Photos backup\My Pictures\All pics from smartphone cameras\Razer camera pics\IMG_20140413_150410_8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9" y="1600200"/>
            <a:ext cx="8759152" cy="49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46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Merrimack at Newburyport, MA</a:t>
            </a:r>
            <a:endParaRPr lang="en-US" sz="3600" dirty="0"/>
          </a:p>
        </p:txBody>
      </p:sp>
      <p:pic>
        <p:nvPicPr>
          <p:cNvPr id="3" name="Picture 2" descr="C:\Users\CWells\AppData\Local\Microsoft\Windows\Temporary Internet Files\Content.Word\2013-3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28774"/>
            <a:ext cx="8686800" cy="4848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20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new science-driven</a:t>
            </a:r>
            <a:r>
              <a:rPr lang="en-US" dirty="0"/>
              <a:t>, </a:t>
            </a:r>
            <a:r>
              <a:rPr lang="en-US" dirty="0" smtClean="0"/>
              <a:t>consensus based </a:t>
            </a:r>
            <a:r>
              <a:rPr lang="en-US" dirty="0"/>
              <a:t>land conservation plan for the Merrimack watershed.  </a:t>
            </a:r>
            <a:endParaRPr lang="en-US" dirty="0" smtClean="0"/>
          </a:p>
          <a:p>
            <a:r>
              <a:rPr lang="en-US" dirty="0" smtClean="0"/>
              <a:t>Product of two years of effort by conservation and planning professionals representing 33 private organizations and public agencies in NH and MA.</a:t>
            </a:r>
          </a:p>
          <a:p>
            <a:r>
              <a:rPr lang="en-US" dirty="0" smtClean="0"/>
              <a:t>Integrates best-available natural resource data with expert judgment to prioritize land protection to protect </a:t>
            </a:r>
            <a:r>
              <a:rPr lang="en-US" i="1" dirty="0" smtClean="0"/>
              <a:t>water quality</a:t>
            </a:r>
            <a:r>
              <a:rPr lang="en-US" dirty="0" smtClean="0"/>
              <a:t>, habitat, farms and forests, and recreational open space.  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304800"/>
            <a:ext cx="7772400" cy="1322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A Land Conservation Plan for the Merrimack Watershed </a:t>
            </a:r>
            <a:br>
              <a:rPr lang="en-US" sz="2400" dirty="0" smtClean="0"/>
            </a:br>
            <a:r>
              <a:rPr lang="en-US" sz="2400" dirty="0" smtClean="0"/>
              <a:t>of NH and MA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199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3762498"/>
              </p:ext>
            </p:extLst>
          </p:nvPr>
        </p:nvGraphicFramePr>
        <p:xfrm>
          <a:off x="228600" y="1676400"/>
          <a:ext cx="8686800" cy="50291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1673"/>
                <a:gridCol w="1117307"/>
                <a:gridCol w="1443188"/>
                <a:gridCol w="1419911"/>
                <a:gridCol w="1047475"/>
                <a:gridCol w="1587246"/>
              </a:tblGrid>
              <a:tr h="12379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Town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State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2000 Population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2010 Population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# Change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% Change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8686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Massachusetts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</a:tr>
              <a:tr h="309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MERRIMAC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6,338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3.3%</a:t>
                      </a:r>
                    </a:p>
                  </a:txBody>
                  <a:tcPr marL="9525" marR="9525" marT="9525" marB="0" anchor="ctr"/>
                </a:tc>
              </a:tr>
              <a:tr h="309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METHUEN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43,789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47,255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7.9%</a:t>
                      </a:r>
                    </a:p>
                  </a:txBody>
                  <a:tcPr marL="9525" marR="9525" marT="9525" marB="0" anchor="ctr"/>
                </a:tc>
              </a:tr>
              <a:tr h="309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MIDDLETON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7,744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16.1%</a:t>
                      </a:r>
                    </a:p>
                  </a:txBody>
                  <a:tcPr marL="9525" marR="9525" marT="9525" marB="0" anchor="ctr"/>
                </a:tc>
              </a:tr>
              <a:tr h="309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NATICK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32,170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33,006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2.6%</a:t>
                      </a:r>
                    </a:p>
                  </a:txBody>
                  <a:tcPr marL="9525" marR="9525" marT="9525" marB="0" anchor="ctr"/>
                </a:tc>
              </a:tr>
              <a:tr h="309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NEWBURY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-0.8%</a:t>
                      </a:r>
                    </a:p>
                  </a:txBody>
                  <a:tcPr marL="9525" marR="9525" marT="9525" marB="0" anchor="ctr"/>
                </a:tc>
              </a:tr>
              <a:tr h="309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NEWBURYPORT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17,189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17,416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1.3%</a:t>
                      </a:r>
                    </a:p>
                  </a:txBody>
                  <a:tcPr marL="9525" marR="9525" marT="9525" marB="0" anchor="ctr"/>
                </a:tc>
              </a:tr>
              <a:tr h="309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NORTH ANDOVER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27,202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28,352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4.2%</a:t>
                      </a:r>
                    </a:p>
                  </a:txBody>
                  <a:tcPr marL="9525" marR="9525" marT="9525" marB="0" anchor="ctr"/>
                </a:tc>
              </a:tr>
              <a:tr h="309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NORTH READING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13,837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7.6%</a:t>
                      </a:r>
                    </a:p>
                  </a:txBody>
                  <a:tcPr marL="9525" marR="9525" marT="9525" marB="0" anchor="ctr"/>
                </a:tc>
              </a:tr>
              <a:tr h="309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NORTHBOROUGH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14,013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14,155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1.0%</a:t>
                      </a:r>
                    </a:p>
                  </a:txBody>
                  <a:tcPr marL="9525" marR="9525" marT="9525" marB="0" anchor="ctr"/>
                </a:tc>
              </a:tr>
              <a:tr h="309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PAXTON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4,386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9.6%</a:t>
                      </a:r>
                    </a:p>
                  </a:txBody>
                  <a:tcPr marL="9525" marR="9525" marT="9525" marB="0" anchor="ctr"/>
                </a:tc>
              </a:tr>
              <a:tr h="309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PEABODY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48,129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51,251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252728"/>
          </a:xfrm>
        </p:spPr>
        <p:txBody>
          <a:bodyPr>
            <a:noAutofit/>
          </a:bodyPr>
          <a:lstStyle/>
          <a:p>
            <a:r>
              <a:rPr lang="en-US" sz="2800" dirty="0" smtClean="0"/>
              <a:t>MA Merrimack Towns</a:t>
            </a:r>
            <a:br>
              <a:rPr lang="en-US" sz="2800" dirty="0" smtClean="0"/>
            </a:br>
            <a:r>
              <a:rPr lang="en-US" sz="2800" dirty="0" smtClean="0"/>
              <a:t># Pop. Growth 2000-2010 </a:t>
            </a:r>
            <a:br>
              <a:rPr lang="en-US" sz="2800" dirty="0" smtClean="0"/>
            </a:br>
            <a:r>
              <a:rPr lang="en-US" sz="2800" dirty="0" smtClean="0"/>
              <a:t>(72K added total in MA watershed)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9359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870670"/>
              </p:ext>
            </p:extLst>
          </p:nvPr>
        </p:nvGraphicFramePr>
        <p:xfrm>
          <a:off x="228600" y="1676400"/>
          <a:ext cx="8686800" cy="5094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1673"/>
                <a:gridCol w="1117307"/>
                <a:gridCol w="1443188"/>
                <a:gridCol w="1419911"/>
                <a:gridCol w="1047475"/>
                <a:gridCol w="1587246"/>
              </a:tblGrid>
              <a:tr h="12379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Town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State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2000 Population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2010 Population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# Change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% Change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8686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NEW HAMPSHIRE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BEDFORD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18,274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21,203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2,929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16.0%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WINDHAM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10,709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13,592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2,883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26.9%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MANCHESTER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107,006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109,565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2,559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2.4%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CONCORD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40,687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42,695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2,008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4.9%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PELHAM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10,914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12,897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1,983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18.2%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HOOKSETT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11,721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13,451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1,730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14.8%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MILFORD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13,535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15,115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1,580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11.7%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HUDSON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22,928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24,467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1,539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6.7%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NEW BOSTON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4,138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5,321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1,183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28.6%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HILLSBOROUGH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4,928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6,011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1,083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22.0%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WEARE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7,776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8,785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1,009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13.0%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NH Merrimack Towns</a:t>
            </a:r>
            <a:br>
              <a:rPr lang="en-US" dirty="0" smtClean="0"/>
            </a:br>
            <a:r>
              <a:rPr lang="en-US" dirty="0" smtClean="0"/>
              <a:t># Pop. Growth 2000-2010 </a:t>
            </a:r>
            <a:br>
              <a:rPr lang="en-US" dirty="0" smtClean="0"/>
            </a:br>
            <a:r>
              <a:rPr lang="en-US" sz="2700" dirty="0" smtClean="0"/>
              <a:t>(42K added total in NH watershed)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91540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29% of all Massachusetts residents live in the MA portion of the Merrimack watershed, but the region only has 17% of the state’s conservation land.  </a:t>
            </a:r>
          </a:p>
          <a:p>
            <a:r>
              <a:rPr lang="en-US" dirty="0" smtClean="0"/>
              <a:t>57% of all New Hampshire residents live in NH portion of the Merrimack watershed (79 towns comprising 19% of the state’s land area);</a:t>
            </a:r>
          </a:p>
          <a:p>
            <a:r>
              <a:rPr lang="en-US" dirty="0" smtClean="0"/>
              <a:t>NH portion of the Merrimack has only 10% of state’s conservation land.  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status of Conservation </a:t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the Watershed</a:t>
            </a:r>
          </a:p>
        </p:txBody>
      </p:sp>
    </p:spTree>
    <p:extLst>
      <p:ext uri="{BB962C8B-B14F-4D97-AF65-F5344CB8AC3E}">
        <p14:creationId xmlns:p14="http://schemas.microsoft.com/office/powerpoint/2010/main" val="356649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304800" y="990600"/>
            <a:ext cx="3581400" cy="5486400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17.6% </a:t>
            </a:r>
            <a:r>
              <a:rPr lang="en-US" sz="2400" dirty="0"/>
              <a:t>of the Merrimack </a:t>
            </a:r>
            <a:r>
              <a:rPr lang="en-US" sz="2400" dirty="0" smtClean="0"/>
              <a:t>watershed </a:t>
            </a:r>
            <a:r>
              <a:rPr lang="en-US" sz="2400" dirty="0"/>
              <a:t>is permanently conserved -- </a:t>
            </a:r>
            <a:r>
              <a:rPr lang="en-US" sz="2400" dirty="0" smtClean="0"/>
              <a:t>less </a:t>
            </a:r>
            <a:r>
              <a:rPr lang="en-US" sz="2400" dirty="0"/>
              <a:t>than the share for New Hampshire as a whole (30.6%) or Massachusetts (24.5%).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MA, 18% of the land classified as “source water protection area” by state regulators is in permanent conservation.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 NH, only 9.9% </a:t>
            </a:r>
            <a:r>
              <a:rPr lang="en-US" sz="2400" dirty="0"/>
              <a:t>of all the land classified as </a:t>
            </a:r>
            <a:r>
              <a:rPr lang="en-US" sz="2400" dirty="0" smtClean="0"/>
              <a:t>“wellhead protection area” (of which there is 110,000 acres total) is in </a:t>
            </a:r>
            <a:r>
              <a:rPr lang="en-US" sz="2400" dirty="0"/>
              <a:t>permanent conservation. 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28600"/>
            <a:ext cx="5257800" cy="66402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" y="228600"/>
            <a:ext cx="586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Watershed Conservation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46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1"/>
            <a:ext cx="6863773" cy="494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152400"/>
            <a:ext cx="883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Watershed Conservation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50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4634523"/>
              </p:ext>
            </p:extLst>
          </p:nvPr>
        </p:nvGraphicFramePr>
        <p:xfrm>
          <a:off x="228600" y="1600200"/>
          <a:ext cx="8763000" cy="495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3460"/>
                <a:gridCol w="1396262"/>
                <a:gridCol w="1628973"/>
                <a:gridCol w="1636244"/>
                <a:gridCol w="1658061"/>
              </a:tblGrid>
              <a:tr h="12289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Town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State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WHPA Acres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Acres WHPA  Conserved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% WHPA Conserved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24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BEDFORD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1,839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37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2.0%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24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WINDHAM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6,954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324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4.7%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24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MANCHESTER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84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0.0%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24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CONCORD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1,167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37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3.2%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24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PELHAM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2,360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165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7.0%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24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HOOKSETT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1,048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7.7%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24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MILFORD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2,821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456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16.1%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24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HUDSON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738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63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8.5%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24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NEW BOSTON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1,443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0.1%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24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HILLSBOROUGH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1,055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88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8.3%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Conservation of Wellhead Protection Areas in</a:t>
            </a:r>
            <a:br>
              <a:rPr lang="en-US" sz="2800" dirty="0" smtClean="0"/>
            </a:br>
            <a:r>
              <a:rPr lang="en-US" sz="2800" dirty="0" smtClean="0"/>
              <a:t>Top </a:t>
            </a:r>
            <a:r>
              <a:rPr lang="en-US" sz="2800" dirty="0"/>
              <a:t>Ten NH Towns by # Population Growth 2000-2010</a:t>
            </a:r>
          </a:p>
        </p:txBody>
      </p:sp>
    </p:spTree>
    <p:extLst>
      <p:ext uri="{BB962C8B-B14F-4D97-AF65-F5344CB8AC3E}">
        <p14:creationId xmlns:p14="http://schemas.microsoft.com/office/powerpoint/2010/main" val="300922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0" y="1905000"/>
            <a:ext cx="3810000" cy="3657600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The Merrimack conservation plan integrates </a:t>
            </a:r>
            <a:r>
              <a:rPr lang="en-US" sz="2000" b="1" dirty="0" smtClean="0"/>
              <a:t>43</a:t>
            </a:r>
            <a:r>
              <a:rPr lang="en-US" sz="2000" dirty="0" smtClean="0"/>
              <a:t> different GIS data sets;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Of these </a:t>
            </a:r>
            <a:r>
              <a:rPr lang="en-US" sz="2000" b="1" dirty="0" smtClean="0"/>
              <a:t>15 were water-related</a:t>
            </a:r>
            <a:r>
              <a:rPr lang="en-US" sz="2000" dirty="0" smtClean="0"/>
              <a:t>, including drinking water and source water protection areas, aquifers, phosphorus and nitrogen loading data, wetlands, stream networks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Each data set was weighted via “Delphi” voting (18 partners participated)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Water-related data is a key driver of the plan.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52800" y="228600"/>
            <a:ext cx="5562600" cy="6858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Merrimack Plan and Water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09800"/>
            <a:ext cx="4371788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671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152400" y="1055914"/>
            <a:ext cx="3366229" cy="564968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Tier 1 Conservation Focus Area (CFA) = “best of the best” highest scoring acres;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Tier 2 CFA = “next best” still very high scoring;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Tier 3 = “supporting landscape” that buffers and connects CFAs.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0"/>
            <a:ext cx="3290029" cy="8382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Plan Priorities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629" y="0"/>
            <a:ext cx="5603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75452"/>
            <a:ext cx="3200400" cy="3220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110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 Priority Areas:</a:t>
            </a:r>
            <a:br>
              <a:rPr lang="en-US" dirty="0" smtClean="0"/>
            </a:br>
            <a:r>
              <a:rPr lang="en-US" dirty="0" smtClean="0"/>
              <a:t>Current Conservation Status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2406530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437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 Priority Areas:</a:t>
            </a:r>
            <a:br>
              <a:rPr lang="en-US" dirty="0" smtClean="0"/>
            </a:br>
            <a:r>
              <a:rPr lang="en-US" dirty="0" smtClean="0"/>
              <a:t>Current Conservation Status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6348756"/>
              </p:ext>
            </p:extLst>
          </p:nvPr>
        </p:nvGraphicFramePr>
        <p:xfrm>
          <a:off x="1295400" y="2400300"/>
          <a:ext cx="6553200" cy="4076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219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</a:t>
            </a:r>
            <a:r>
              <a:rPr lang="en-US" dirty="0" smtClean="0"/>
              <a:t>Amherst, NH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9875958"/>
              </p:ext>
            </p:extLst>
          </p:nvPr>
        </p:nvGraphicFramePr>
        <p:xfrm>
          <a:off x="4419599" y="2938681"/>
          <a:ext cx="4648200" cy="36907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001"/>
                <a:gridCol w="762000"/>
                <a:gridCol w="609600"/>
                <a:gridCol w="609600"/>
                <a:gridCol w="728538"/>
                <a:gridCol w="490662"/>
                <a:gridCol w="555169"/>
                <a:gridCol w="511630"/>
              </a:tblGrid>
              <a:tr h="1417962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Town </a:t>
                      </a:r>
                      <a:r>
                        <a:rPr lang="en-US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ac. </a:t>
                      </a: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Watershed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</a:t>
                      </a:r>
                      <a:r>
                        <a:rPr lang="en-US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</a:t>
                      </a:r>
                      <a:r>
                        <a:rPr lang="en-US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ac. </a:t>
                      </a: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 % of Town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</a:t>
                      </a:r>
                      <a:r>
                        <a:rPr lang="en-US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ac. </a:t>
                      </a: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Conserved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Tier </a:t>
                      </a:r>
                      <a:r>
                        <a:rPr lang="en-US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acres Not </a:t>
                      </a:r>
                      <a:r>
                        <a:rPr lang="en-US" sz="11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Conserv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Tier acres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</a:tr>
              <a:tr h="429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22,025.3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        1,958.4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8.9%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            620.3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31.7%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      1,338.1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68.3%</a:t>
                      </a:r>
                    </a:p>
                  </a:txBody>
                  <a:tcPr marL="9525" marR="9525" marT="9525" marB="0" anchor="b"/>
                </a:tc>
              </a:tr>
              <a:tr h="429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22,025.3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4,571.5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20.8%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794.0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17.4%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3,777.5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82.6%</a:t>
                      </a:r>
                    </a:p>
                  </a:txBody>
                  <a:tcPr marL="9525" marR="9525" marT="9525" marB="0" anchor="b"/>
                </a:tc>
              </a:tr>
              <a:tr h="429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22,025.3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4,848.2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22.0%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359.7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7.4%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4,488.5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92.6%</a:t>
                      </a:r>
                    </a:p>
                  </a:txBody>
                  <a:tcPr marL="9525" marR="9525" marT="9525" marB="0" anchor="b"/>
                </a:tc>
              </a:tr>
              <a:tr h="403377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</a:tr>
              <a:tr h="580325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41433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67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</a:t>
            </a:r>
            <a:r>
              <a:rPr lang="en-US" dirty="0" smtClean="0"/>
              <a:t>Merrimac, MA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938680"/>
            <a:ext cx="4191000" cy="367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812775"/>
              </p:ext>
            </p:extLst>
          </p:nvPr>
        </p:nvGraphicFramePr>
        <p:xfrm>
          <a:off x="4419599" y="2938681"/>
          <a:ext cx="4648200" cy="36907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401"/>
                <a:gridCol w="838200"/>
                <a:gridCol w="533400"/>
                <a:gridCol w="633980"/>
                <a:gridCol w="551758"/>
                <a:gridCol w="481534"/>
                <a:gridCol w="564297"/>
                <a:gridCol w="511630"/>
              </a:tblGrid>
              <a:tr h="1417962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Town acres in Watershed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Acres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acres as % of Town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acres Conserved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Tier acres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acres Not Conserved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Tier acres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</a:tr>
              <a:tr h="429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5,685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11%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88%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</a:tr>
              <a:tr h="429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5,685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38%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27%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1,570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72%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</a:tr>
              <a:tr h="429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5,685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4,091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22%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22%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78%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</a:tr>
              <a:tr h="403377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</a:tr>
              <a:tr h="580325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" marR="6859" marT="6859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72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NH Merrimack Watershed</a:t>
            </a:r>
            <a:br>
              <a:rPr lang="en-US" dirty="0" smtClean="0"/>
            </a:br>
            <a:r>
              <a:rPr lang="en-US" dirty="0" smtClean="0"/>
              <a:t>Current Land Use </a:t>
            </a:r>
            <a:br>
              <a:rPr lang="en-US" dirty="0" smtClean="0"/>
            </a:br>
            <a:r>
              <a:rPr lang="en-US" sz="2700" dirty="0" smtClean="0"/>
              <a:t>(1.13 M acres total)</a:t>
            </a:r>
            <a:endParaRPr lang="en-US" sz="27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4484216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078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Land Use if ALL Tier 1 Acres Conserved </a:t>
            </a:r>
            <a:r>
              <a:rPr lang="en-US" sz="2700" dirty="0" smtClean="0"/>
              <a:t>(+86K)</a:t>
            </a:r>
            <a:endParaRPr lang="en-US" sz="27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928341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399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Land Use if all Tier 1 </a:t>
            </a:r>
            <a:br>
              <a:rPr lang="en-US" dirty="0" smtClean="0"/>
            </a:br>
            <a:r>
              <a:rPr lang="en-US" dirty="0" smtClean="0"/>
              <a:t>AND Tier 2 Acres Conserved </a:t>
            </a:r>
            <a:r>
              <a:rPr lang="en-US" sz="2700" dirty="0" smtClean="0"/>
              <a:t>(+244K)</a:t>
            </a:r>
            <a:endParaRPr lang="en-US" sz="27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986548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056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Land Use if all Tier 1, 2 </a:t>
            </a:r>
            <a:br>
              <a:rPr lang="en-US" dirty="0" smtClean="0"/>
            </a:br>
            <a:r>
              <a:rPr lang="en-US" dirty="0" smtClean="0"/>
              <a:t>AND Tier 3 Acres Conserved </a:t>
            </a:r>
            <a:r>
              <a:rPr lang="en-US" sz="2700" dirty="0" smtClean="0"/>
              <a:t>(+262K)</a:t>
            </a:r>
            <a:endParaRPr lang="en-US" sz="27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72524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563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Outreach</a:t>
            </a:r>
            <a:r>
              <a:rPr lang="en-US" dirty="0" smtClean="0"/>
              <a:t>:</a:t>
            </a:r>
          </a:p>
          <a:p>
            <a:r>
              <a:rPr lang="en-US" dirty="0" smtClean="0"/>
              <a:t>Public release of conservation plan – Spring 2014</a:t>
            </a:r>
          </a:p>
          <a:p>
            <a:r>
              <a:rPr lang="en-US" dirty="0" smtClean="0"/>
              <a:t>Outreach to towns, Conservation groups and others Summer 2014 - summer 2015</a:t>
            </a:r>
          </a:p>
          <a:p>
            <a:r>
              <a:rPr lang="en-US" dirty="0" smtClean="0"/>
              <a:t>Use plan for case-making with legislature to State Conservation Funding programs;</a:t>
            </a:r>
          </a:p>
          <a:p>
            <a:r>
              <a:rPr lang="en-US" dirty="0" smtClean="0"/>
              <a:t>Establish a website 2015 (delivery of map and data)</a:t>
            </a:r>
          </a:p>
          <a:p>
            <a:pPr marL="0" indent="0">
              <a:buNone/>
            </a:pPr>
            <a:r>
              <a:rPr lang="en-US" dirty="0" smtClean="0"/>
              <a:t> (</a:t>
            </a:r>
            <a:r>
              <a:rPr lang="en-US" u="sng" dirty="0">
                <a:hlinkClick r:id="rId2"/>
              </a:rPr>
              <a:t>http://merrimackconservationpartnership.org</a:t>
            </a:r>
            <a:r>
              <a:rPr lang="en-US" u="sng" dirty="0" smtClean="0">
                <a:hlinkClick r:id="rId2"/>
              </a:rPr>
              <a:t>/</a:t>
            </a:r>
            <a:r>
              <a:rPr lang="en-US" u="sng" dirty="0" smtClean="0"/>
              <a:t>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 for the Partnership?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7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599" cy="44196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b="1" u="sng" dirty="0"/>
              <a:t>Land Conservation</a:t>
            </a:r>
            <a:r>
              <a:rPr lang="en-US" sz="9600" b="1" u="sng" dirty="0" smtClean="0"/>
              <a:t>:</a:t>
            </a:r>
          </a:p>
          <a:p>
            <a:pPr marL="0" indent="0">
              <a:buNone/>
            </a:pPr>
            <a:endParaRPr lang="en-US" sz="6000" b="1" u="sng" dirty="0"/>
          </a:p>
          <a:p>
            <a:r>
              <a:rPr lang="en-US" sz="6000" dirty="0"/>
              <a:t>Increase pace of land conservation activity by towns, state agencies and land trusts in the </a:t>
            </a:r>
            <a:r>
              <a:rPr lang="en-US" sz="6000" dirty="0" smtClean="0"/>
              <a:t>region by targeting priority lands;</a:t>
            </a:r>
            <a:endParaRPr lang="en-US" sz="6000" dirty="0"/>
          </a:p>
          <a:p>
            <a:pPr marL="0" indent="0">
              <a:buNone/>
            </a:pPr>
            <a:endParaRPr lang="en-US" sz="6000" dirty="0"/>
          </a:p>
          <a:p>
            <a:r>
              <a:rPr lang="en-US" sz="6000" dirty="0"/>
              <a:t>Seek public and/or private funding to establish transaction grants program tied to plan implementation; </a:t>
            </a:r>
            <a:endParaRPr lang="en-US" sz="6000" dirty="0" smtClean="0"/>
          </a:p>
          <a:p>
            <a:pPr marL="0" indent="0">
              <a:buNone/>
            </a:pPr>
            <a:endParaRPr lang="en-US" sz="6000" dirty="0" smtClean="0"/>
          </a:p>
          <a:p>
            <a:r>
              <a:rPr lang="en-US" sz="6000" dirty="0"/>
              <a:t>Maintain the Merrimack Conservation Partnership &amp; track progress; </a:t>
            </a:r>
          </a:p>
          <a:p>
            <a:endParaRPr lang="en-US" sz="6000" dirty="0"/>
          </a:p>
          <a:p>
            <a:pPr marL="0" indent="0">
              <a:buNone/>
            </a:pPr>
            <a:r>
              <a:rPr lang="en-US" sz="9600" b="1" u="sng" dirty="0" smtClean="0"/>
              <a:t>Other</a:t>
            </a:r>
            <a:endParaRPr lang="en-US" sz="9600" b="1" u="sng" dirty="0"/>
          </a:p>
          <a:p>
            <a:r>
              <a:rPr lang="en-US" sz="6000" dirty="0" smtClean="0"/>
              <a:t>Use </a:t>
            </a:r>
            <a:r>
              <a:rPr lang="en-US" sz="6000" dirty="0"/>
              <a:t>plan (and complementary state-wide research) to integrate watershed land conservation into policy discussions around water infrastructure funding (the “$3 billion problem”); </a:t>
            </a:r>
            <a:endParaRPr lang="en-US" sz="6000" dirty="0" smtClean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endParaRPr lang="en-US" sz="6000" dirty="0"/>
          </a:p>
          <a:p>
            <a:r>
              <a:rPr lang="en-US" sz="6000" dirty="0" smtClean="0"/>
              <a:t>Possible  “Phase </a:t>
            </a:r>
            <a:r>
              <a:rPr lang="en-US" sz="6000" dirty="0"/>
              <a:t>II” planning project looking at urbanized corridor along main-stem of Merrimack River with more emphasis on trails and local open space?;</a:t>
            </a:r>
          </a:p>
          <a:p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57200" y="304800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What’s Next for the Partnership?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20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Brian Hotz</a:t>
            </a:r>
          </a:p>
          <a:p>
            <a:pPr marL="0" indent="0">
              <a:buNone/>
            </a:pPr>
            <a:r>
              <a:rPr lang="en-US" dirty="0" smtClean="0"/>
              <a:t>Society for the Protection of New Hampshire Forests</a:t>
            </a:r>
          </a:p>
          <a:p>
            <a:pPr marL="0" indent="0">
              <a:buNone/>
            </a:pPr>
            <a:r>
              <a:rPr lang="en-US" dirty="0" smtClean="0"/>
              <a:t>bhotz@forestsociety.org</a:t>
            </a:r>
          </a:p>
          <a:p>
            <a:pPr marL="0" indent="0">
              <a:buNone/>
            </a:pPr>
            <a:r>
              <a:rPr lang="en-US" dirty="0" smtClean="0"/>
              <a:t>(603) 224-9945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>
                <a:hlinkClick r:id="rId2"/>
              </a:rPr>
              <a:t>http://merrimackconservationpartnership.org/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02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Questions?</a:t>
            </a:r>
            <a:endParaRPr lang="en-US" sz="3600" dirty="0"/>
          </a:p>
        </p:txBody>
      </p:sp>
      <p:pic>
        <p:nvPicPr>
          <p:cNvPr id="4" name="Picture 3" descr="C:\Users\CWells\AppData\Local\Microsoft\Windows\Temporary Internet Files\Content.Word\Monkman_NHMVS_D4010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91" y="1676400"/>
            <a:ext cx="8686800" cy="487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287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863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5021749"/>
              </p:ext>
            </p:extLst>
          </p:nvPr>
        </p:nvGraphicFramePr>
        <p:xfrm>
          <a:off x="228600" y="1600200"/>
          <a:ext cx="8686800" cy="5029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2212"/>
                <a:gridCol w="1384121"/>
                <a:gridCol w="1614808"/>
                <a:gridCol w="1622016"/>
                <a:gridCol w="1643643"/>
              </a:tblGrid>
              <a:tr h="12478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Town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State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WHPA Acres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Acres WHPA  Conserved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% WHPA Conserved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8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WINDHAM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6,954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324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4.7%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8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DERRY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6,236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574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9.2%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8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HAMPSTEAD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5,298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9.4%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8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BOW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5,021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983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19.6%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8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ATKINSON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4,498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394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8.8%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8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PEMBROKE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4,394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94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2.1%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8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PLAISTOW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4,150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270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6.5%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8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EPSOM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3,528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1.3%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8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LOUDON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3,352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3.2%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8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LONDONDERRY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3,042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252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8.3%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Conservation of Wellhead Protection Areas in</a:t>
            </a:r>
            <a:br>
              <a:rPr lang="en-US" sz="2800" dirty="0"/>
            </a:br>
            <a:r>
              <a:rPr lang="en-US" sz="2800" dirty="0"/>
              <a:t>Top Ten NH Towns by </a:t>
            </a:r>
            <a:r>
              <a:rPr lang="en-US" sz="2800" dirty="0" smtClean="0"/>
              <a:t>Total Acres of WHPA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05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Derry, NH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6999"/>
            <a:ext cx="3724275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064028755"/>
              </p:ext>
            </p:extLst>
          </p:nvPr>
        </p:nvGraphicFramePr>
        <p:xfrm>
          <a:off x="4191000" y="2666999"/>
          <a:ext cx="4724401" cy="3705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800"/>
                <a:gridCol w="844573"/>
                <a:gridCol w="560803"/>
                <a:gridCol w="489428"/>
                <a:gridCol w="560803"/>
                <a:gridCol w="489428"/>
                <a:gridCol w="573549"/>
                <a:gridCol w="520017"/>
              </a:tblGrid>
              <a:tr h="148411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Town acres in Watershed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Tier Acres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Tier acres as % of Town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Tier acres Conserved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% of Tier acres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Tier acres Not Conserved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% of Tier acres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</a:tr>
              <a:tr h="4497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Tier 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22,731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2,628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11.6%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467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17.8%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2,162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82.2%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</a:tr>
              <a:tr h="4497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Tier 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22,731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5,354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23.6%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508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4,846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90.5%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</a:tr>
              <a:tr h="4497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Tier 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22,731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4,091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7.8%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3,771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92.2%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</a:tr>
              <a:tr h="422194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</a:tr>
              <a:tr h="44973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22,731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12,073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53.1%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1,295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10.7%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10,778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89.3%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9" marR="6859" marT="6859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966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2741046"/>
              </p:ext>
            </p:extLst>
          </p:nvPr>
        </p:nvGraphicFramePr>
        <p:xfrm>
          <a:off x="228600" y="1600200"/>
          <a:ext cx="8686799" cy="5135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8027"/>
                <a:gridCol w="1201632"/>
                <a:gridCol w="1552108"/>
                <a:gridCol w="1527074"/>
                <a:gridCol w="1126530"/>
                <a:gridCol w="1051428"/>
              </a:tblGrid>
              <a:tr h="1219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Town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State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2000 Population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2010 Population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# Change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% Change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8100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NEW HAMPSHIRE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EAST KINGSTON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1,784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2,357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573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32.1%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NEW BOSTON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4,138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5,321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1,183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28.6%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WINDHAM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10,709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13,592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2,883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26.9%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CHESTER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3,792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4,768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976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25.7%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DUNBARTON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2,226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2,758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532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23.9%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GILMANTON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3,060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3,777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717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23.4%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HILLSBOROUGH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4,928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6,011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1,083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22.0%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SALISBURY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1,137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1,382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21.5%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MASON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1,147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1,382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235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20.5%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BROOKLINE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4,181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4,991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810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19.4%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NH Merrimack Towns</a:t>
            </a:r>
            <a:br>
              <a:rPr lang="en-US" dirty="0"/>
            </a:br>
            <a:r>
              <a:rPr lang="en-US" dirty="0" smtClean="0"/>
              <a:t>% </a:t>
            </a:r>
            <a:r>
              <a:rPr lang="en-US" dirty="0"/>
              <a:t>Pop. Growth 2000-2010</a:t>
            </a:r>
          </a:p>
        </p:txBody>
      </p:sp>
    </p:spTree>
    <p:extLst>
      <p:ext uri="{BB962C8B-B14F-4D97-AF65-F5344CB8AC3E}">
        <p14:creationId xmlns:p14="http://schemas.microsoft.com/office/powerpoint/2010/main" val="10428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455760"/>
              </p:ext>
            </p:extLst>
          </p:nvPr>
        </p:nvGraphicFramePr>
        <p:xfrm>
          <a:off x="228600" y="1828800"/>
          <a:ext cx="8686800" cy="4952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1673"/>
                <a:gridCol w="1117307"/>
                <a:gridCol w="1443188"/>
                <a:gridCol w="1419911"/>
                <a:gridCol w="1047475"/>
                <a:gridCol w="1587246"/>
              </a:tblGrid>
              <a:tr h="10855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Town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State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2000 Population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2010 Population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# Change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% Change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8686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NEW HAMPSHIRE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b"/>
                </a:tc>
              </a:tr>
              <a:tr h="309489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AMHERST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NH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10,769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11,201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4.0%</a:t>
                      </a:r>
                    </a:p>
                  </a:txBody>
                  <a:tcPr marL="9525" marR="9525" marT="9525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BEDFORD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NH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18,274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21,203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2,929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16.0%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WINDHAM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NH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10,709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13,592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2,883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26.9%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MANCHESTER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107,006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109,565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2,559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2.4%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CONCORD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40,687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42,695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2,008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4.9%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PELHAM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10,914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12,897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1,983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18.2%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HOOKSETT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11,721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13,451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1,730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14.8%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MILFORD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13,535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15,115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1,580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11.7%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HUDSON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22,928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24,467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1,539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6.7%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NEW BOSTON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4,138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5,321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1,183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28.6%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9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HILLSBOROUGH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NH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4,928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6,011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1,083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22.0%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NH Merrimack Towns</a:t>
            </a:r>
            <a:br>
              <a:rPr lang="en-US" dirty="0" smtClean="0"/>
            </a:br>
            <a:r>
              <a:rPr lang="en-US" dirty="0" smtClean="0"/>
              <a:t># Pop. Growth 2000-2010 </a:t>
            </a:r>
            <a:br>
              <a:rPr lang="en-US" dirty="0" smtClean="0"/>
            </a:br>
            <a:r>
              <a:rPr lang="en-US" sz="2700" dirty="0" smtClean="0"/>
              <a:t>(42K added total in NH watershed)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37459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1397</TotalTime>
  <Words>1554</Words>
  <Application>Microsoft Office PowerPoint</Application>
  <PresentationFormat>On-screen Show (4:3)</PresentationFormat>
  <Paragraphs>602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Candara</vt:lpstr>
      <vt:lpstr>Symbol</vt:lpstr>
      <vt:lpstr>Times New Roman</vt:lpstr>
      <vt:lpstr>Waveform</vt:lpstr>
      <vt:lpstr>Custom Design</vt:lpstr>
      <vt:lpstr>PowerPoint Presentation</vt:lpstr>
      <vt:lpstr>Why the Merrimack?</vt:lpstr>
      <vt:lpstr>Why the Merrimack?</vt:lpstr>
      <vt:lpstr>The Merrimack at Canterbury, NH</vt:lpstr>
      <vt:lpstr>The Merrimack at Manchester, NH</vt:lpstr>
      <vt:lpstr>The Merrimack at Newburyport, MA</vt:lpstr>
      <vt:lpstr>PowerPoint Presentation</vt:lpstr>
      <vt:lpstr>MA Merrimack Towns # Pop. Growth 2000-2010  (72K added total in MA watershed)</vt:lpstr>
      <vt:lpstr>NH Merrimack Towns # Pop. Growth 2000-2010  (42K added total in NH watershed)</vt:lpstr>
      <vt:lpstr>Current status of Conservation  in the Watershed</vt:lpstr>
      <vt:lpstr>PowerPoint Presentation</vt:lpstr>
      <vt:lpstr>PowerPoint Presentation</vt:lpstr>
      <vt:lpstr>Conservation of Wellhead Protection Areas in Top Ten NH Towns by # Population Growth 2000-2010</vt:lpstr>
      <vt:lpstr>The Merrimack Plan and Water</vt:lpstr>
      <vt:lpstr>Plan Priorities</vt:lpstr>
      <vt:lpstr>Plan Priority Areas: Current Conservation Status</vt:lpstr>
      <vt:lpstr>Plan Priority Areas: Current Conservation Status</vt:lpstr>
      <vt:lpstr>Example:  Amherst, NH</vt:lpstr>
      <vt:lpstr>Example:  Merrimac, MA</vt:lpstr>
      <vt:lpstr>NH Merrimack Watershed Current Land Use  (1.13 M acres total)</vt:lpstr>
      <vt:lpstr>Land Use if ALL Tier 1 Acres Conserved (+86K)</vt:lpstr>
      <vt:lpstr>Land Use if all Tier 1  AND Tier 2 Acres Conserved (+244K)</vt:lpstr>
      <vt:lpstr>Land Use if all Tier 1, 2  AND Tier 3 Acres Conserved (+262K)</vt:lpstr>
      <vt:lpstr>What’s Next for the Partnership?</vt:lpstr>
      <vt:lpstr>PowerPoint Presentation</vt:lpstr>
      <vt:lpstr>For More Information</vt:lpstr>
      <vt:lpstr>Questions?</vt:lpstr>
      <vt:lpstr>PowerPoint Presentation</vt:lpstr>
      <vt:lpstr>PowerPoint Presentation</vt:lpstr>
      <vt:lpstr>Conservation of Wellhead Protection Areas in Top Ten NH Towns by Total Acres of WHPA</vt:lpstr>
      <vt:lpstr>Example:  Derry, NH</vt:lpstr>
      <vt:lpstr>NH Merrimack Towns % Pop. Growth 2000-2010</vt:lpstr>
      <vt:lpstr>NH Merrimack Towns # Pop. Growth 2000-2010  (42K added total in NH watershed)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Land Conservation Plan for the Merrimack Watershed of NH and MA</dc:title>
  <dc:creator>Chris Wells</dc:creator>
  <cp:lastModifiedBy>Brian Hotz</cp:lastModifiedBy>
  <cp:revision>65</cp:revision>
  <dcterms:created xsi:type="dcterms:W3CDTF">2014-03-20T17:57:39Z</dcterms:created>
  <dcterms:modified xsi:type="dcterms:W3CDTF">2015-02-28T02:16:22Z</dcterms:modified>
</cp:coreProperties>
</file>